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4"/>
  </p:notesMasterIdLst>
  <p:handoutMasterIdLst>
    <p:handoutMasterId r:id="rId15"/>
  </p:handoutMasterIdLst>
  <p:sldIdLst>
    <p:sldId id="256" r:id="rId2"/>
    <p:sldId id="273" r:id="rId3"/>
    <p:sldId id="290" r:id="rId4"/>
    <p:sldId id="375" r:id="rId5"/>
    <p:sldId id="304" r:id="rId6"/>
    <p:sldId id="377" r:id="rId7"/>
    <p:sldId id="376" r:id="rId8"/>
    <p:sldId id="378" r:id="rId9"/>
    <p:sldId id="380" r:id="rId10"/>
    <p:sldId id="338" r:id="rId11"/>
    <p:sldId id="374" r:id="rId12"/>
    <p:sldId id="38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924" autoAdjust="0"/>
  </p:normalViewPr>
  <p:slideViewPr>
    <p:cSldViewPr snapToGrid="0">
      <p:cViewPr varScale="1">
        <p:scale>
          <a:sx n="63" d="100"/>
          <a:sy n="63" d="100"/>
        </p:scale>
        <p:origin x="1020"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7/4/2021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7/4/2021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might end up being a subjective discussion which is fine. </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751224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https://www.bbc.co.uk/news/uk-scotland-highlands-islands-55085485</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3154570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answers can be accepted. </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3675299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DT26:</a:t>
            </a:r>
          </a:p>
          <a:p>
            <a:r>
              <a:rPr lang="en-US" noProof="1"/>
              <a:t>Data Protection Act (GDPR)</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13" name="Picture Placeholder 12">
            <a:extLst>
              <a:ext uri="{FF2B5EF4-FFF2-40B4-BE49-F238E27FC236}">
                <a16:creationId xmlns:a16="http://schemas.microsoft.com/office/drawing/2014/main" id="{D03D6F70-A6B4-468B-AF48-31C495D33756}"/>
              </a:ext>
            </a:extLst>
          </p:cNvPr>
          <p:cNvPicPr>
            <a:picLocks noGrp="1" noChangeAspect="1"/>
          </p:cNvPicPr>
          <p:nvPr>
            <p:ph type="pic" sz="quarter" idx="10"/>
          </p:nvPr>
        </p:nvPicPr>
        <p:blipFill>
          <a:blip r:embed="rId3"/>
          <a:srcRect l="12508" r="12508"/>
          <a:stretch>
            <a:fillRect/>
          </a:stretch>
        </p:blipFill>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461665"/>
          </a:xfrm>
          <a:prstGeom prst="rect">
            <a:avLst/>
          </a:prstGeom>
          <a:noFill/>
        </p:spPr>
        <p:txBody>
          <a:bodyPr wrap="square" rtlCol="0">
            <a:spAutoFit/>
          </a:bodyPr>
          <a:lstStyle/>
          <a:p>
            <a:r>
              <a:rPr lang="en-GB" sz="2400" b="1" u="sng" dirty="0">
                <a:latin typeface="+mj-lt"/>
              </a:rPr>
              <a:t>GDPR Breach - Context</a:t>
            </a:r>
          </a:p>
        </p:txBody>
      </p:sp>
      <p:pic>
        <p:nvPicPr>
          <p:cNvPr id="4" name="Picture 3">
            <a:extLst>
              <a:ext uri="{FF2B5EF4-FFF2-40B4-BE49-F238E27FC236}">
                <a16:creationId xmlns:a16="http://schemas.microsoft.com/office/drawing/2014/main" id="{474FB081-3CF6-4D13-8C95-30CBD8923630}"/>
              </a:ext>
            </a:extLst>
          </p:cNvPr>
          <p:cNvPicPr>
            <a:picLocks noChangeAspect="1"/>
          </p:cNvPicPr>
          <p:nvPr/>
        </p:nvPicPr>
        <p:blipFill>
          <a:blip r:embed="rId3"/>
          <a:stretch>
            <a:fillRect/>
          </a:stretch>
        </p:blipFill>
        <p:spPr>
          <a:xfrm>
            <a:off x="157163" y="844534"/>
            <a:ext cx="7563906" cy="4772691"/>
          </a:xfrm>
          <a:prstGeom prst="rect">
            <a:avLst/>
          </a:prstGeom>
        </p:spPr>
      </p:pic>
      <p:sp>
        <p:nvSpPr>
          <p:cNvPr id="6" name="Rectangle 5">
            <a:extLst>
              <a:ext uri="{FF2B5EF4-FFF2-40B4-BE49-F238E27FC236}">
                <a16:creationId xmlns:a16="http://schemas.microsoft.com/office/drawing/2014/main" id="{57BD0735-017E-4D1C-8D85-DA56B947F07C}"/>
              </a:ext>
            </a:extLst>
          </p:cNvPr>
          <p:cNvSpPr/>
          <p:nvPr/>
        </p:nvSpPr>
        <p:spPr>
          <a:xfrm>
            <a:off x="7970520" y="1197065"/>
            <a:ext cx="3931919" cy="4247317"/>
          </a:xfrm>
          <a:prstGeom prst="rect">
            <a:avLst/>
          </a:prstGeom>
        </p:spPr>
        <p:txBody>
          <a:bodyPr wrap="square">
            <a:spAutoFit/>
          </a:bodyPr>
          <a:lstStyle/>
          <a:p>
            <a:r>
              <a:rPr lang="en-GB" dirty="0">
                <a:latin typeface="+mj-lt"/>
              </a:rPr>
              <a:t>NHS Highland is investigating a data breach in which the details of almost 300 patients were sent to members of the public.</a:t>
            </a:r>
          </a:p>
          <a:p>
            <a:endParaRPr lang="en-GB" dirty="0">
              <a:latin typeface="+mj-lt"/>
            </a:endParaRPr>
          </a:p>
          <a:p>
            <a:r>
              <a:rPr lang="en-GB" dirty="0">
                <a:latin typeface="+mj-lt"/>
              </a:rPr>
              <a:t>The health board said 31 people received information from a patient list of 284 people.</a:t>
            </a:r>
          </a:p>
          <a:p>
            <a:endParaRPr lang="en-GB" dirty="0">
              <a:latin typeface="+mj-lt"/>
            </a:endParaRPr>
          </a:p>
          <a:p>
            <a:r>
              <a:rPr lang="en-GB" dirty="0">
                <a:latin typeface="+mj-lt"/>
              </a:rPr>
              <a:t>NHS Highland said the information included patients' contact details, their date of birth and name of their clinic.</a:t>
            </a:r>
          </a:p>
          <a:p>
            <a:endParaRPr lang="en-GB" dirty="0">
              <a:latin typeface="+mj-lt"/>
            </a:endParaRPr>
          </a:p>
          <a:p>
            <a:r>
              <a:rPr lang="en-GB" dirty="0">
                <a:latin typeface="+mj-lt"/>
              </a:rPr>
              <a:t>It said no other medical information was released.</a:t>
            </a:r>
          </a:p>
        </p:txBody>
      </p:sp>
    </p:spTree>
    <p:extLst>
      <p:ext uri="{BB962C8B-B14F-4D97-AF65-F5344CB8AC3E}">
        <p14:creationId xmlns:p14="http://schemas.microsoft.com/office/powerpoint/2010/main" val="698582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830997"/>
          </a:xfrm>
          <a:prstGeom prst="rect">
            <a:avLst/>
          </a:prstGeom>
          <a:noFill/>
        </p:spPr>
        <p:txBody>
          <a:bodyPr wrap="square" rtlCol="0">
            <a:spAutoFit/>
          </a:bodyPr>
          <a:lstStyle/>
          <a:p>
            <a:r>
              <a:rPr lang="en-GB" sz="2400" b="1" u="sng" dirty="0">
                <a:latin typeface="+mj-lt"/>
              </a:rPr>
              <a:t>Review</a:t>
            </a:r>
          </a:p>
          <a:p>
            <a:endParaRPr lang="en-GB" sz="2400" b="1" u="sng" dirty="0">
              <a:latin typeface="+mj-lt"/>
            </a:endParaRPr>
          </a:p>
        </p:txBody>
      </p:sp>
      <p:sp>
        <p:nvSpPr>
          <p:cNvPr id="10" name="Rectangle 9">
            <a:extLst>
              <a:ext uri="{FF2B5EF4-FFF2-40B4-BE49-F238E27FC236}">
                <a16:creationId xmlns:a16="http://schemas.microsoft.com/office/drawing/2014/main" id="{F7E4B840-7D55-4765-930F-2C9851617D45}"/>
              </a:ext>
            </a:extLst>
          </p:cNvPr>
          <p:cNvSpPr/>
          <p:nvPr/>
        </p:nvSpPr>
        <p:spPr>
          <a:xfrm>
            <a:off x="282892" y="4604132"/>
            <a:ext cx="4898709" cy="1851776"/>
          </a:xfrm>
          <a:prstGeom prst="rect">
            <a:avLst/>
          </a:prstGeom>
          <a:solidFill>
            <a:schemeClr val="accent6">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Guidance</a:t>
            </a:r>
          </a:p>
          <a:p>
            <a:pPr algn="ctr"/>
            <a:endParaRPr lang="en-GB" dirty="0">
              <a:solidFill>
                <a:schemeClr val="tx1"/>
              </a:solidFill>
              <a:latin typeface="+mj-lt"/>
            </a:endParaRPr>
          </a:p>
          <a:p>
            <a:pPr algn="ctr"/>
            <a:r>
              <a:rPr lang="en-GB" dirty="0">
                <a:solidFill>
                  <a:schemeClr val="tx1"/>
                </a:solidFill>
                <a:latin typeface="+mj-lt"/>
              </a:rPr>
              <a:t>Can the staff themselves pose a risk?</a:t>
            </a:r>
          </a:p>
          <a:p>
            <a:pPr algn="ctr"/>
            <a:r>
              <a:rPr lang="en-GB" dirty="0">
                <a:solidFill>
                  <a:schemeClr val="tx1"/>
                </a:solidFill>
                <a:latin typeface="+mj-lt"/>
              </a:rPr>
              <a:t>Is the network at risk?</a:t>
            </a:r>
          </a:p>
          <a:p>
            <a:pPr algn="ctr"/>
            <a:r>
              <a:rPr lang="en-GB" dirty="0">
                <a:solidFill>
                  <a:schemeClr val="tx1"/>
                </a:solidFill>
                <a:latin typeface="+mj-lt"/>
              </a:rPr>
              <a:t>Are there other security issues that schools need to be aware of?</a:t>
            </a:r>
          </a:p>
        </p:txBody>
      </p:sp>
      <p:pic>
        <p:nvPicPr>
          <p:cNvPr id="2" name="Picture 1">
            <a:extLst>
              <a:ext uri="{FF2B5EF4-FFF2-40B4-BE49-F238E27FC236}">
                <a16:creationId xmlns:a16="http://schemas.microsoft.com/office/drawing/2014/main" id="{AC7FF17A-C749-4F73-9EAE-CD40BA087DEE}"/>
              </a:ext>
            </a:extLst>
          </p:cNvPr>
          <p:cNvPicPr>
            <a:picLocks noChangeAspect="1"/>
          </p:cNvPicPr>
          <p:nvPr/>
        </p:nvPicPr>
        <p:blipFill>
          <a:blip r:embed="rId2"/>
          <a:stretch>
            <a:fillRect/>
          </a:stretch>
        </p:blipFill>
        <p:spPr>
          <a:xfrm>
            <a:off x="282892" y="850581"/>
            <a:ext cx="4913948" cy="3517352"/>
          </a:xfrm>
          <a:prstGeom prst="rect">
            <a:avLst/>
          </a:prstGeom>
        </p:spPr>
      </p:pic>
      <p:sp>
        <p:nvSpPr>
          <p:cNvPr id="6" name="Rectangle 5">
            <a:extLst>
              <a:ext uri="{FF2B5EF4-FFF2-40B4-BE49-F238E27FC236}">
                <a16:creationId xmlns:a16="http://schemas.microsoft.com/office/drawing/2014/main" id="{5964709A-A792-4317-9095-94C5FEB8FF8D}"/>
              </a:ext>
            </a:extLst>
          </p:cNvPr>
          <p:cNvSpPr/>
          <p:nvPr/>
        </p:nvSpPr>
        <p:spPr>
          <a:xfrm>
            <a:off x="5669280" y="850581"/>
            <a:ext cx="6365557" cy="1206819"/>
          </a:xfrm>
          <a:prstGeom prst="rect">
            <a:avLst/>
          </a:prstGeom>
          <a:solidFill>
            <a:schemeClr val="tx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Scenario:</a:t>
            </a:r>
          </a:p>
          <a:p>
            <a:pPr algn="ctr"/>
            <a:r>
              <a:rPr lang="en-GB" dirty="0">
                <a:solidFill>
                  <a:schemeClr val="tx1"/>
                </a:solidFill>
                <a:latin typeface="+mj-lt"/>
              </a:rPr>
              <a:t>A school will use a database to store high volumes of data for staff, students and parents. It would be catastrophic if a school suffered a GDPR breach.</a:t>
            </a:r>
          </a:p>
          <a:p>
            <a:pPr algn="ctr"/>
            <a:endParaRPr lang="en-GB" dirty="0">
              <a:solidFill>
                <a:schemeClr val="tx1"/>
              </a:solidFill>
              <a:latin typeface="+mj-lt"/>
            </a:endParaRPr>
          </a:p>
        </p:txBody>
      </p:sp>
      <p:sp>
        <p:nvSpPr>
          <p:cNvPr id="7" name="Rectangle 6">
            <a:extLst>
              <a:ext uri="{FF2B5EF4-FFF2-40B4-BE49-F238E27FC236}">
                <a16:creationId xmlns:a16="http://schemas.microsoft.com/office/drawing/2014/main" id="{A0985EEA-FD60-4961-BB28-21A561259E16}"/>
              </a:ext>
            </a:extLst>
          </p:cNvPr>
          <p:cNvSpPr/>
          <p:nvPr/>
        </p:nvSpPr>
        <p:spPr>
          <a:xfrm>
            <a:off x="5669280" y="2057400"/>
            <a:ext cx="6365557" cy="438807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Discuss some of the factors schools must consider to ensure that all the data stored on the school network remains secure.</a:t>
            </a:r>
          </a:p>
          <a:p>
            <a:pPr algn="ctr">
              <a:lnSpc>
                <a:spcPct val="150000"/>
              </a:lnSpc>
            </a:pPr>
            <a:r>
              <a:rPr lang="en-GB" dirty="0">
                <a:solidFill>
                  <a:schemeClr val="tx1"/>
                </a:solidFill>
                <a:latin typeface="+mj-lt"/>
              </a:rPr>
              <a:t>………………………………………………………………………………………………………………………………………………………………………………………………………………………………………………………………………………………………………………………………………………………………………………………………………………………………………………………………………………………………………………………………………………………………………………………………………………………………………………………………………</a:t>
            </a:r>
          </a:p>
        </p:txBody>
      </p:sp>
    </p:spTree>
    <p:extLst>
      <p:ext uri="{BB962C8B-B14F-4D97-AF65-F5344CB8AC3E}">
        <p14:creationId xmlns:p14="http://schemas.microsoft.com/office/powerpoint/2010/main" val="3802988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830997"/>
          </a:xfrm>
          <a:prstGeom prst="rect">
            <a:avLst/>
          </a:prstGeom>
          <a:noFill/>
        </p:spPr>
        <p:txBody>
          <a:bodyPr wrap="square" rtlCol="0">
            <a:spAutoFit/>
          </a:bodyPr>
          <a:lstStyle/>
          <a:p>
            <a:r>
              <a:rPr lang="en-GB" sz="2400" b="1" u="sng" dirty="0">
                <a:latin typeface="+mj-lt"/>
              </a:rPr>
              <a:t>Review</a:t>
            </a:r>
          </a:p>
          <a:p>
            <a:endParaRPr lang="en-GB" sz="2400" b="1" u="sng" dirty="0">
              <a:latin typeface="+mj-lt"/>
            </a:endParaRPr>
          </a:p>
        </p:txBody>
      </p:sp>
      <p:sp>
        <p:nvSpPr>
          <p:cNvPr id="10" name="Rectangle 9">
            <a:extLst>
              <a:ext uri="{FF2B5EF4-FFF2-40B4-BE49-F238E27FC236}">
                <a16:creationId xmlns:a16="http://schemas.microsoft.com/office/drawing/2014/main" id="{F7E4B840-7D55-4765-930F-2C9851617D45}"/>
              </a:ext>
            </a:extLst>
          </p:cNvPr>
          <p:cNvSpPr/>
          <p:nvPr/>
        </p:nvSpPr>
        <p:spPr>
          <a:xfrm>
            <a:off x="282892" y="4604132"/>
            <a:ext cx="4898709" cy="1851776"/>
          </a:xfrm>
          <a:prstGeom prst="rect">
            <a:avLst/>
          </a:prstGeom>
          <a:solidFill>
            <a:schemeClr val="accent6">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Guidance</a:t>
            </a:r>
          </a:p>
          <a:p>
            <a:pPr algn="ctr"/>
            <a:endParaRPr lang="en-GB" dirty="0">
              <a:solidFill>
                <a:schemeClr val="tx1"/>
              </a:solidFill>
              <a:latin typeface="+mj-lt"/>
            </a:endParaRPr>
          </a:p>
          <a:p>
            <a:pPr algn="ctr"/>
            <a:r>
              <a:rPr lang="en-GB" dirty="0">
                <a:solidFill>
                  <a:schemeClr val="tx1"/>
                </a:solidFill>
                <a:latin typeface="+mj-lt"/>
              </a:rPr>
              <a:t>Can the staff themselves pose a risk?</a:t>
            </a:r>
          </a:p>
          <a:p>
            <a:pPr algn="ctr"/>
            <a:r>
              <a:rPr lang="en-GB" dirty="0">
                <a:solidFill>
                  <a:schemeClr val="tx1"/>
                </a:solidFill>
                <a:latin typeface="+mj-lt"/>
              </a:rPr>
              <a:t>Is the network at risk?</a:t>
            </a:r>
          </a:p>
          <a:p>
            <a:pPr algn="ctr"/>
            <a:r>
              <a:rPr lang="en-GB" dirty="0">
                <a:solidFill>
                  <a:schemeClr val="tx1"/>
                </a:solidFill>
                <a:latin typeface="+mj-lt"/>
              </a:rPr>
              <a:t>Are there other security issues that schools need to be aware of?</a:t>
            </a:r>
          </a:p>
        </p:txBody>
      </p:sp>
      <p:pic>
        <p:nvPicPr>
          <p:cNvPr id="2" name="Picture 1">
            <a:extLst>
              <a:ext uri="{FF2B5EF4-FFF2-40B4-BE49-F238E27FC236}">
                <a16:creationId xmlns:a16="http://schemas.microsoft.com/office/drawing/2014/main" id="{AC7FF17A-C749-4F73-9EAE-CD40BA087DEE}"/>
              </a:ext>
            </a:extLst>
          </p:cNvPr>
          <p:cNvPicPr>
            <a:picLocks noChangeAspect="1"/>
          </p:cNvPicPr>
          <p:nvPr/>
        </p:nvPicPr>
        <p:blipFill>
          <a:blip r:embed="rId3"/>
          <a:stretch>
            <a:fillRect/>
          </a:stretch>
        </p:blipFill>
        <p:spPr>
          <a:xfrm>
            <a:off x="282892" y="850581"/>
            <a:ext cx="4913948" cy="3517352"/>
          </a:xfrm>
          <a:prstGeom prst="rect">
            <a:avLst/>
          </a:prstGeom>
        </p:spPr>
      </p:pic>
      <p:sp>
        <p:nvSpPr>
          <p:cNvPr id="6" name="Rectangle 5">
            <a:extLst>
              <a:ext uri="{FF2B5EF4-FFF2-40B4-BE49-F238E27FC236}">
                <a16:creationId xmlns:a16="http://schemas.microsoft.com/office/drawing/2014/main" id="{5964709A-A792-4317-9095-94C5FEB8FF8D}"/>
              </a:ext>
            </a:extLst>
          </p:cNvPr>
          <p:cNvSpPr/>
          <p:nvPr/>
        </p:nvSpPr>
        <p:spPr>
          <a:xfrm>
            <a:off x="5669280" y="850581"/>
            <a:ext cx="6365557" cy="1206819"/>
          </a:xfrm>
          <a:prstGeom prst="rect">
            <a:avLst/>
          </a:prstGeom>
          <a:solidFill>
            <a:schemeClr val="tx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Scenario:</a:t>
            </a:r>
          </a:p>
          <a:p>
            <a:pPr algn="ctr"/>
            <a:r>
              <a:rPr lang="en-GB" dirty="0">
                <a:solidFill>
                  <a:schemeClr val="tx1"/>
                </a:solidFill>
                <a:latin typeface="+mj-lt"/>
              </a:rPr>
              <a:t>A school will use a database to store high volumes of data for staff, students and parents. It would be catastrophic if a school suffered a GDPR breach.</a:t>
            </a:r>
          </a:p>
          <a:p>
            <a:pPr algn="ctr"/>
            <a:endParaRPr lang="en-GB" dirty="0">
              <a:solidFill>
                <a:schemeClr val="tx1"/>
              </a:solidFill>
              <a:latin typeface="+mj-lt"/>
            </a:endParaRPr>
          </a:p>
        </p:txBody>
      </p:sp>
      <p:sp>
        <p:nvSpPr>
          <p:cNvPr id="7" name="Rectangle 6">
            <a:extLst>
              <a:ext uri="{FF2B5EF4-FFF2-40B4-BE49-F238E27FC236}">
                <a16:creationId xmlns:a16="http://schemas.microsoft.com/office/drawing/2014/main" id="{A0985EEA-FD60-4961-BB28-21A561259E16}"/>
              </a:ext>
            </a:extLst>
          </p:cNvPr>
          <p:cNvSpPr/>
          <p:nvPr/>
        </p:nvSpPr>
        <p:spPr>
          <a:xfrm>
            <a:off x="5669280" y="2057400"/>
            <a:ext cx="6365557" cy="438807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u="sng" dirty="0">
                <a:solidFill>
                  <a:schemeClr val="tx1"/>
                </a:solidFill>
                <a:latin typeface="+mj-lt"/>
              </a:rPr>
              <a:t>Discuss some of the factors schools must consider to ensure that all the data stored on the school network remains secure.</a:t>
            </a:r>
          </a:p>
          <a:p>
            <a:endParaRPr lang="en-GB" u="sng" dirty="0">
              <a:solidFill>
                <a:schemeClr val="tx1"/>
              </a:solidFill>
              <a:latin typeface="+mj-lt"/>
            </a:endParaRPr>
          </a:p>
          <a:p>
            <a:pPr marL="285750" indent="-285750">
              <a:buFont typeface="Arial" panose="020B0604020202020204" pitchFamily="34" charset="0"/>
              <a:buChar char="•"/>
            </a:pPr>
            <a:r>
              <a:rPr lang="en-GB" dirty="0">
                <a:solidFill>
                  <a:schemeClr val="tx1"/>
                </a:solidFill>
                <a:latin typeface="+mj-lt"/>
              </a:rPr>
              <a:t>Human error – admin staff might enter the data incorrectly into the system. (Data must be accurate)</a:t>
            </a:r>
          </a:p>
          <a:p>
            <a:pPr marL="285750" indent="-285750">
              <a:buFont typeface="Arial" panose="020B0604020202020204" pitchFamily="34" charset="0"/>
              <a:buChar char="•"/>
            </a:pPr>
            <a:r>
              <a:rPr lang="en-GB" dirty="0">
                <a:solidFill>
                  <a:schemeClr val="tx1"/>
                </a:solidFill>
                <a:latin typeface="+mj-lt"/>
              </a:rPr>
              <a:t>Don’t leave any confidential documents on desks unattended. Don’t put documents in the bin that may contain personal details of students. (Integrity and Confidentiality) </a:t>
            </a:r>
          </a:p>
          <a:p>
            <a:pPr marL="285750" indent="-285750">
              <a:buFont typeface="Arial" panose="020B0604020202020204" pitchFamily="34" charset="0"/>
              <a:buChar char="•"/>
            </a:pPr>
            <a:r>
              <a:rPr lang="en-GB" dirty="0">
                <a:solidFill>
                  <a:schemeClr val="tx1"/>
                </a:solidFill>
                <a:latin typeface="+mj-lt"/>
              </a:rPr>
              <a:t>Ensure confidential documents are locked away in cabinets with a key.</a:t>
            </a:r>
          </a:p>
          <a:p>
            <a:pPr marL="285750" indent="-285750">
              <a:buFont typeface="Arial" panose="020B0604020202020204" pitchFamily="34" charset="0"/>
              <a:buChar char="•"/>
            </a:pPr>
            <a:r>
              <a:rPr lang="en-GB" dirty="0">
                <a:solidFill>
                  <a:schemeClr val="tx1"/>
                </a:solidFill>
                <a:latin typeface="+mj-lt"/>
              </a:rPr>
              <a:t>Digital documents need to be password protected.</a:t>
            </a:r>
          </a:p>
          <a:p>
            <a:pPr marL="285750" indent="-285750">
              <a:buFont typeface="Arial" panose="020B0604020202020204" pitchFamily="34" charset="0"/>
              <a:buChar char="•"/>
            </a:pPr>
            <a:r>
              <a:rPr lang="en-GB" dirty="0">
                <a:solidFill>
                  <a:schemeClr val="tx1"/>
                </a:solidFill>
                <a:latin typeface="+mj-lt"/>
              </a:rPr>
              <a:t>Staff make sure that when they use staff-issued equipment that they lock their screens or logout to prevent unauthorised access to their computer. </a:t>
            </a:r>
          </a:p>
          <a:p>
            <a:pPr marL="285750" indent="-285750">
              <a:buFont typeface="Arial" panose="020B0604020202020204" pitchFamily="34" charset="0"/>
              <a:buChar char="•"/>
            </a:pPr>
            <a:r>
              <a:rPr lang="en-GB" dirty="0">
                <a:solidFill>
                  <a:schemeClr val="tx1"/>
                </a:solidFill>
                <a:latin typeface="+mj-lt"/>
              </a:rPr>
              <a:t>Use of strong passwords.</a:t>
            </a:r>
          </a:p>
        </p:txBody>
      </p:sp>
    </p:spTree>
    <p:extLst>
      <p:ext uri="{BB962C8B-B14F-4D97-AF65-F5344CB8AC3E}">
        <p14:creationId xmlns:p14="http://schemas.microsoft.com/office/powerpoint/2010/main" val="255205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What data do these companies/intuitions store about you? </a:t>
            </a:r>
          </a:p>
        </p:txBody>
      </p:sp>
      <p:pic>
        <p:nvPicPr>
          <p:cNvPr id="2" name="Picture 1">
            <a:extLst>
              <a:ext uri="{FF2B5EF4-FFF2-40B4-BE49-F238E27FC236}">
                <a16:creationId xmlns:a16="http://schemas.microsoft.com/office/drawing/2014/main" id="{2A3C1DEA-74D8-4FB3-AC28-7F09A0CBC8D2}"/>
              </a:ext>
            </a:extLst>
          </p:cNvPr>
          <p:cNvPicPr>
            <a:picLocks noChangeAspect="1"/>
          </p:cNvPicPr>
          <p:nvPr/>
        </p:nvPicPr>
        <p:blipFill>
          <a:blip r:embed="rId2"/>
          <a:stretch>
            <a:fillRect/>
          </a:stretch>
        </p:blipFill>
        <p:spPr>
          <a:xfrm>
            <a:off x="266963" y="1630680"/>
            <a:ext cx="2420991" cy="1620202"/>
          </a:xfrm>
          <a:prstGeom prst="rect">
            <a:avLst/>
          </a:prstGeom>
        </p:spPr>
      </p:pic>
      <p:sp>
        <p:nvSpPr>
          <p:cNvPr id="19" name="Rectangle 18">
            <a:extLst>
              <a:ext uri="{FF2B5EF4-FFF2-40B4-BE49-F238E27FC236}">
                <a16:creationId xmlns:a16="http://schemas.microsoft.com/office/drawing/2014/main" id="{13F2B04C-C37A-475E-974B-6C759ACA66E2}"/>
              </a:ext>
            </a:extLst>
          </p:cNvPr>
          <p:cNvSpPr/>
          <p:nvPr/>
        </p:nvSpPr>
        <p:spPr>
          <a:xfrm>
            <a:off x="266963" y="3429000"/>
            <a:ext cx="2420991" cy="300228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latin typeface="+mj-lt"/>
            </a:endParaRPr>
          </a:p>
        </p:txBody>
      </p:sp>
      <p:pic>
        <p:nvPicPr>
          <p:cNvPr id="1026" name="Picture 2" descr="Bank Building - English Pound clipart. Free download transparent .PNG |  Creazilla">
            <a:extLst>
              <a:ext uri="{FF2B5EF4-FFF2-40B4-BE49-F238E27FC236}">
                <a16:creationId xmlns:a16="http://schemas.microsoft.com/office/drawing/2014/main" id="{ECEA0389-DA78-4684-926C-5C909DAF70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5678" y="1630680"/>
            <a:ext cx="1719214" cy="1620202"/>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B4CBD0CC-D6B2-4E98-95BC-9A45968B93AD}"/>
              </a:ext>
            </a:extLst>
          </p:cNvPr>
          <p:cNvSpPr/>
          <p:nvPr/>
        </p:nvSpPr>
        <p:spPr>
          <a:xfrm>
            <a:off x="4834789" y="3429000"/>
            <a:ext cx="2420991" cy="300228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latin typeface="+mj-lt"/>
            </a:endParaRPr>
          </a:p>
        </p:txBody>
      </p:sp>
      <p:pic>
        <p:nvPicPr>
          <p:cNvPr id="1028" name="Picture 4" descr="School emoji clipart. Free download transparent .PNG | Creazilla">
            <a:extLst>
              <a:ext uri="{FF2B5EF4-FFF2-40B4-BE49-F238E27FC236}">
                <a16:creationId xmlns:a16="http://schemas.microsoft.com/office/drawing/2014/main" id="{F4AC60B4-2520-43C4-B49E-F0B0887049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46310" y="1117282"/>
            <a:ext cx="2133600" cy="213360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60C1A318-3D5A-4D21-9685-E98EF4A3E823}"/>
              </a:ext>
            </a:extLst>
          </p:cNvPr>
          <p:cNvSpPr/>
          <p:nvPr/>
        </p:nvSpPr>
        <p:spPr>
          <a:xfrm>
            <a:off x="9402615" y="3429000"/>
            <a:ext cx="2420991" cy="300228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latin typeface="+mj-lt"/>
            </a:endParaRPr>
          </a:p>
        </p:txBody>
      </p:sp>
    </p:spTree>
    <p:extLst>
      <p:ext uri="{BB962C8B-B14F-4D97-AF65-F5344CB8AC3E}">
        <p14:creationId xmlns:p14="http://schemas.microsoft.com/office/powerpoint/2010/main" val="56942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What data do these companies/intuitions store about you? </a:t>
            </a:r>
          </a:p>
        </p:txBody>
      </p:sp>
      <p:pic>
        <p:nvPicPr>
          <p:cNvPr id="2" name="Picture 1">
            <a:extLst>
              <a:ext uri="{FF2B5EF4-FFF2-40B4-BE49-F238E27FC236}">
                <a16:creationId xmlns:a16="http://schemas.microsoft.com/office/drawing/2014/main" id="{2A3C1DEA-74D8-4FB3-AC28-7F09A0CBC8D2}"/>
              </a:ext>
            </a:extLst>
          </p:cNvPr>
          <p:cNvPicPr>
            <a:picLocks noChangeAspect="1"/>
          </p:cNvPicPr>
          <p:nvPr/>
        </p:nvPicPr>
        <p:blipFill>
          <a:blip r:embed="rId3"/>
          <a:stretch>
            <a:fillRect/>
          </a:stretch>
        </p:blipFill>
        <p:spPr>
          <a:xfrm>
            <a:off x="266963" y="1630680"/>
            <a:ext cx="2420991" cy="1620202"/>
          </a:xfrm>
          <a:prstGeom prst="rect">
            <a:avLst/>
          </a:prstGeom>
        </p:spPr>
      </p:pic>
      <p:sp>
        <p:nvSpPr>
          <p:cNvPr id="19" name="Rectangle 18">
            <a:extLst>
              <a:ext uri="{FF2B5EF4-FFF2-40B4-BE49-F238E27FC236}">
                <a16:creationId xmlns:a16="http://schemas.microsoft.com/office/drawing/2014/main" id="{13F2B04C-C37A-475E-974B-6C759ACA66E2}"/>
              </a:ext>
            </a:extLst>
          </p:cNvPr>
          <p:cNvSpPr/>
          <p:nvPr/>
        </p:nvSpPr>
        <p:spPr>
          <a:xfrm>
            <a:off x="266963" y="3429000"/>
            <a:ext cx="2420991" cy="300228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Name</a:t>
            </a:r>
          </a:p>
          <a:p>
            <a:pPr algn="ctr"/>
            <a:r>
              <a:rPr lang="en-GB" dirty="0">
                <a:solidFill>
                  <a:schemeClr val="tx1"/>
                </a:solidFill>
                <a:latin typeface="+mj-lt"/>
              </a:rPr>
              <a:t>Address</a:t>
            </a:r>
          </a:p>
          <a:p>
            <a:pPr algn="ctr"/>
            <a:r>
              <a:rPr lang="en-GB" dirty="0">
                <a:solidFill>
                  <a:schemeClr val="tx1"/>
                </a:solidFill>
                <a:latin typeface="+mj-lt"/>
              </a:rPr>
              <a:t>Next of Kin</a:t>
            </a:r>
          </a:p>
          <a:p>
            <a:pPr algn="ctr"/>
            <a:r>
              <a:rPr lang="en-GB" dirty="0">
                <a:solidFill>
                  <a:schemeClr val="tx1"/>
                </a:solidFill>
                <a:latin typeface="+mj-lt"/>
              </a:rPr>
              <a:t>Recent and upcoming appointments</a:t>
            </a:r>
          </a:p>
          <a:p>
            <a:pPr algn="ctr"/>
            <a:r>
              <a:rPr lang="en-GB" dirty="0">
                <a:solidFill>
                  <a:schemeClr val="tx1"/>
                </a:solidFill>
                <a:latin typeface="+mj-lt"/>
              </a:rPr>
              <a:t>Phone number/E-Mail</a:t>
            </a:r>
          </a:p>
          <a:p>
            <a:pPr algn="ctr"/>
            <a:r>
              <a:rPr lang="en-GB" dirty="0">
                <a:solidFill>
                  <a:schemeClr val="tx1"/>
                </a:solidFill>
                <a:latin typeface="+mj-lt"/>
              </a:rPr>
              <a:t>Medical conditions/Allergies</a:t>
            </a:r>
          </a:p>
          <a:p>
            <a:pPr algn="ctr"/>
            <a:r>
              <a:rPr lang="en-GB" dirty="0">
                <a:solidFill>
                  <a:schemeClr val="tx1"/>
                </a:solidFill>
                <a:latin typeface="+mj-lt"/>
              </a:rPr>
              <a:t>Test results</a:t>
            </a:r>
          </a:p>
          <a:p>
            <a:pPr algn="ctr"/>
            <a:endParaRPr lang="en-GB" dirty="0">
              <a:solidFill>
                <a:schemeClr val="tx1"/>
              </a:solidFill>
              <a:latin typeface="+mj-lt"/>
            </a:endParaRPr>
          </a:p>
        </p:txBody>
      </p:sp>
      <p:pic>
        <p:nvPicPr>
          <p:cNvPr id="1026" name="Picture 2" descr="Bank Building - English Pound clipart. Free download transparent .PNG |  Creazilla">
            <a:extLst>
              <a:ext uri="{FF2B5EF4-FFF2-40B4-BE49-F238E27FC236}">
                <a16:creationId xmlns:a16="http://schemas.microsoft.com/office/drawing/2014/main" id="{ECEA0389-DA78-4684-926C-5C909DAF70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5678" y="1630680"/>
            <a:ext cx="1719214" cy="1620202"/>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B4CBD0CC-D6B2-4E98-95BC-9A45968B93AD}"/>
              </a:ext>
            </a:extLst>
          </p:cNvPr>
          <p:cNvSpPr/>
          <p:nvPr/>
        </p:nvSpPr>
        <p:spPr>
          <a:xfrm>
            <a:off x="4834789" y="3429000"/>
            <a:ext cx="2420991" cy="300228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Name</a:t>
            </a:r>
          </a:p>
          <a:p>
            <a:pPr algn="ctr"/>
            <a:r>
              <a:rPr lang="en-GB" dirty="0">
                <a:solidFill>
                  <a:schemeClr val="tx1"/>
                </a:solidFill>
                <a:latin typeface="+mj-lt"/>
              </a:rPr>
              <a:t>Address</a:t>
            </a:r>
          </a:p>
          <a:p>
            <a:pPr algn="ctr"/>
            <a:r>
              <a:rPr lang="en-GB" dirty="0">
                <a:solidFill>
                  <a:schemeClr val="tx1"/>
                </a:solidFill>
                <a:latin typeface="+mj-lt"/>
              </a:rPr>
              <a:t>Phone number/E-Mail</a:t>
            </a:r>
          </a:p>
          <a:p>
            <a:pPr algn="ctr"/>
            <a:r>
              <a:rPr lang="en-GB" dirty="0">
                <a:solidFill>
                  <a:schemeClr val="tx1"/>
                </a:solidFill>
                <a:latin typeface="+mj-lt"/>
              </a:rPr>
              <a:t>Bank details</a:t>
            </a:r>
          </a:p>
          <a:p>
            <a:pPr algn="ctr"/>
            <a:r>
              <a:rPr lang="en-GB" dirty="0">
                <a:solidFill>
                  <a:schemeClr val="tx1"/>
                </a:solidFill>
                <a:latin typeface="+mj-lt"/>
              </a:rPr>
              <a:t>Debit/Credit card numbers</a:t>
            </a:r>
          </a:p>
          <a:p>
            <a:pPr algn="ctr"/>
            <a:r>
              <a:rPr lang="en-GB" dirty="0">
                <a:solidFill>
                  <a:schemeClr val="tx1"/>
                </a:solidFill>
                <a:latin typeface="+mj-lt"/>
              </a:rPr>
              <a:t>Loan applications</a:t>
            </a:r>
          </a:p>
          <a:p>
            <a:pPr algn="ctr"/>
            <a:r>
              <a:rPr lang="en-GB" dirty="0">
                <a:solidFill>
                  <a:schemeClr val="tx1"/>
                </a:solidFill>
                <a:latin typeface="+mj-lt"/>
              </a:rPr>
              <a:t>Login credentials (online banking) </a:t>
            </a:r>
          </a:p>
        </p:txBody>
      </p:sp>
      <p:pic>
        <p:nvPicPr>
          <p:cNvPr id="1028" name="Picture 4" descr="School emoji clipart. Free download transparent .PNG | Creazilla">
            <a:extLst>
              <a:ext uri="{FF2B5EF4-FFF2-40B4-BE49-F238E27FC236}">
                <a16:creationId xmlns:a16="http://schemas.microsoft.com/office/drawing/2014/main" id="{F4AC60B4-2520-43C4-B49E-F0B0887049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6310" y="1117282"/>
            <a:ext cx="2133600" cy="213360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60C1A318-3D5A-4D21-9685-E98EF4A3E823}"/>
              </a:ext>
            </a:extLst>
          </p:cNvPr>
          <p:cNvSpPr/>
          <p:nvPr/>
        </p:nvSpPr>
        <p:spPr>
          <a:xfrm>
            <a:off x="9402615" y="3429000"/>
            <a:ext cx="2420991" cy="300228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Name</a:t>
            </a:r>
          </a:p>
          <a:p>
            <a:pPr algn="ctr"/>
            <a:r>
              <a:rPr lang="en-GB" dirty="0">
                <a:solidFill>
                  <a:schemeClr val="tx1"/>
                </a:solidFill>
                <a:latin typeface="+mj-lt"/>
              </a:rPr>
              <a:t>Address</a:t>
            </a:r>
          </a:p>
          <a:p>
            <a:pPr algn="ctr"/>
            <a:r>
              <a:rPr lang="en-GB" dirty="0">
                <a:solidFill>
                  <a:schemeClr val="tx1"/>
                </a:solidFill>
                <a:latin typeface="+mj-lt"/>
              </a:rPr>
              <a:t>School meals</a:t>
            </a:r>
          </a:p>
          <a:p>
            <a:pPr algn="ctr"/>
            <a:r>
              <a:rPr lang="en-GB" dirty="0">
                <a:solidFill>
                  <a:schemeClr val="tx1"/>
                </a:solidFill>
                <a:latin typeface="+mj-lt"/>
              </a:rPr>
              <a:t>Parents and their details</a:t>
            </a:r>
          </a:p>
          <a:p>
            <a:pPr algn="ctr"/>
            <a:r>
              <a:rPr lang="en-GB" dirty="0">
                <a:solidFill>
                  <a:schemeClr val="tx1"/>
                </a:solidFill>
                <a:latin typeface="+mj-lt"/>
              </a:rPr>
              <a:t>Medical conditions</a:t>
            </a:r>
          </a:p>
          <a:p>
            <a:pPr algn="ctr"/>
            <a:r>
              <a:rPr lang="en-GB" dirty="0">
                <a:solidFill>
                  <a:schemeClr val="tx1"/>
                </a:solidFill>
                <a:latin typeface="+mj-lt"/>
              </a:rPr>
              <a:t>Reports</a:t>
            </a:r>
          </a:p>
          <a:p>
            <a:pPr algn="ctr"/>
            <a:r>
              <a:rPr lang="en-GB" dirty="0">
                <a:solidFill>
                  <a:schemeClr val="tx1"/>
                </a:solidFill>
                <a:latin typeface="+mj-lt"/>
              </a:rPr>
              <a:t>Religion</a:t>
            </a:r>
          </a:p>
          <a:p>
            <a:pPr algn="ctr"/>
            <a:r>
              <a:rPr lang="en-GB" dirty="0">
                <a:solidFill>
                  <a:schemeClr val="tx1"/>
                </a:solidFill>
                <a:latin typeface="+mj-lt"/>
              </a:rPr>
              <a:t>Race/Ethic origin</a:t>
            </a:r>
          </a:p>
          <a:p>
            <a:pPr algn="ctr"/>
            <a:r>
              <a:rPr lang="en-GB" dirty="0">
                <a:solidFill>
                  <a:schemeClr val="tx1"/>
                </a:solidFill>
                <a:latin typeface="+mj-lt"/>
              </a:rPr>
              <a:t>Exam data</a:t>
            </a:r>
          </a:p>
          <a:p>
            <a:pPr algn="ctr"/>
            <a:r>
              <a:rPr lang="en-GB" dirty="0">
                <a:solidFill>
                  <a:schemeClr val="tx1"/>
                </a:solidFill>
                <a:latin typeface="+mj-lt"/>
              </a:rPr>
              <a:t>Thumbprint</a:t>
            </a:r>
          </a:p>
        </p:txBody>
      </p:sp>
      <p:sp>
        <p:nvSpPr>
          <p:cNvPr id="4" name="TextBox 3">
            <a:extLst>
              <a:ext uri="{FF2B5EF4-FFF2-40B4-BE49-F238E27FC236}">
                <a16:creationId xmlns:a16="http://schemas.microsoft.com/office/drawing/2014/main" id="{32A460A6-2F8D-4E04-B748-C3DBD5CE395A}"/>
              </a:ext>
            </a:extLst>
          </p:cNvPr>
          <p:cNvSpPr txBox="1"/>
          <p:nvPr/>
        </p:nvSpPr>
        <p:spPr>
          <a:xfrm>
            <a:off x="7255780" y="128588"/>
            <a:ext cx="4779057" cy="1015663"/>
          </a:xfrm>
          <a:prstGeom prst="rect">
            <a:avLst/>
          </a:prstGeom>
          <a:noFill/>
        </p:spPr>
        <p:txBody>
          <a:bodyPr wrap="square" rtlCol="0">
            <a:spAutoFit/>
          </a:bodyPr>
          <a:lstStyle/>
          <a:p>
            <a:r>
              <a:rPr lang="en-GB" sz="2000" u="sng" dirty="0">
                <a:solidFill>
                  <a:srgbClr val="FF0000"/>
                </a:solidFill>
                <a:latin typeface="+mj-lt"/>
              </a:rPr>
              <a:t>Task:</a:t>
            </a:r>
          </a:p>
          <a:p>
            <a:r>
              <a:rPr lang="en-GB" sz="2000" dirty="0">
                <a:latin typeface="+mj-lt"/>
              </a:rPr>
              <a:t>Put an S next to data that you believe is classed as ‘sensitive data’</a:t>
            </a:r>
          </a:p>
        </p:txBody>
      </p:sp>
    </p:spTree>
    <p:extLst>
      <p:ext uri="{BB962C8B-B14F-4D97-AF65-F5344CB8AC3E}">
        <p14:creationId xmlns:p14="http://schemas.microsoft.com/office/powerpoint/2010/main" val="1568808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p:txBody>
          <a:bodyPr/>
          <a:lstStyle/>
          <a:p>
            <a:r>
              <a:rPr lang="en-GB" dirty="0"/>
              <a:t>The Data Protection Act 2018 controls how your personal information is used by organisations, businesses or the government. ... Everyone responsible for using personal data has to follow strict rules called 'data protection principles’.</a:t>
            </a:r>
          </a:p>
          <a:p>
            <a:endParaRPr lang="en-GB" dirty="0"/>
          </a:p>
          <a:p>
            <a:r>
              <a:rPr lang="en-GB" dirty="0"/>
              <a:t>Know what data institutions/organisations would store about us.</a:t>
            </a:r>
          </a:p>
          <a:p>
            <a:r>
              <a:rPr lang="en-GB" dirty="0"/>
              <a:t>Identify the GDPR principles and better understand what they mean.</a:t>
            </a:r>
          </a:p>
          <a:p>
            <a:r>
              <a:rPr lang="en-GB" dirty="0"/>
              <a:t>Discuss the measures schools can take to prevent a potential data breach.</a:t>
            </a:r>
          </a:p>
          <a:p>
            <a:endParaRPr lang="en-GB" dirty="0"/>
          </a:p>
          <a:p>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5</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2720828"/>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1" name="Picture Placeholder 10">
            <a:extLst>
              <a:ext uri="{FF2B5EF4-FFF2-40B4-BE49-F238E27FC236}">
                <a16:creationId xmlns:a16="http://schemas.microsoft.com/office/drawing/2014/main" id="{062ED2D2-5482-4F61-87AB-AA51697C3D0B}"/>
              </a:ext>
            </a:extLst>
          </p:cNvPr>
          <p:cNvPicPr>
            <a:picLocks noGrp="1" noChangeAspect="1"/>
          </p:cNvPicPr>
          <p:nvPr>
            <p:ph type="pic" sz="quarter" idx="13"/>
          </p:nvPr>
        </p:nvPicPr>
        <p:blipFill>
          <a:blip r:embed="rId2"/>
          <a:srcRect l="737" r="737"/>
          <a:stretch>
            <a:fillRect/>
          </a:stretch>
        </p:blipFill>
        <p:spPr/>
      </p:pic>
    </p:spTree>
    <p:extLst>
      <p:ext uri="{BB962C8B-B14F-4D97-AF65-F5344CB8AC3E}">
        <p14:creationId xmlns:p14="http://schemas.microsoft.com/office/powerpoint/2010/main" val="845290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1384995"/>
          </a:xfrm>
          <a:prstGeom prst="rect">
            <a:avLst/>
          </a:prstGeom>
          <a:noFill/>
        </p:spPr>
        <p:txBody>
          <a:bodyPr wrap="square" rtlCol="0">
            <a:spAutoFit/>
          </a:bodyPr>
          <a:lstStyle/>
          <a:p>
            <a:r>
              <a:rPr lang="en-GB" sz="2400" b="1" u="sng" dirty="0">
                <a:latin typeface="+mj-lt"/>
              </a:rPr>
              <a:t>Data Protection Act</a:t>
            </a:r>
          </a:p>
          <a:p>
            <a:endParaRPr lang="en-GB" sz="2400" b="1" u="sng" dirty="0">
              <a:latin typeface="+mj-lt"/>
            </a:endParaRPr>
          </a:p>
          <a:p>
            <a:r>
              <a:rPr lang="en-GB" dirty="0">
                <a:latin typeface="+mj-lt"/>
              </a:rPr>
              <a:t>The Data Protection Act 2018 controls how your personal information is used by organisations, businesses or the government.</a:t>
            </a:r>
          </a:p>
        </p:txBody>
      </p:sp>
      <p:sp>
        <p:nvSpPr>
          <p:cNvPr id="18" name="Rectangle 17"/>
          <p:cNvSpPr/>
          <p:nvPr/>
        </p:nvSpPr>
        <p:spPr>
          <a:xfrm>
            <a:off x="6915150" y="909835"/>
            <a:ext cx="5024437" cy="357526"/>
          </a:xfrm>
          <a:prstGeom prst="rect">
            <a:avLst/>
          </a:prstGeom>
          <a:solidFill>
            <a:schemeClr val="tx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p:txBody>
      </p:sp>
      <p:sp>
        <p:nvSpPr>
          <p:cNvPr id="19" name="Rectangle 18"/>
          <p:cNvSpPr/>
          <p:nvPr/>
        </p:nvSpPr>
        <p:spPr>
          <a:xfrm>
            <a:off x="6915150" y="1448194"/>
            <a:ext cx="5024437" cy="511749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The Data Protection is made up of seven key principles. </a:t>
            </a:r>
          </a:p>
          <a:p>
            <a:pPr algn="ctr"/>
            <a:endParaRPr lang="en-GB" u="sng" dirty="0">
              <a:solidFill>
                <a:schemeClr val="tx1"/>
              </a:solidFill>
              <a:latin typeface="+mj-lt"/>
            </a:endParaRPr>
          </a:p>
          <a:p>
            <a:pPr algn="ctr"/>
            <a:r>
              <a:rPr lang="en-GB" u="sng" dirty="0">
                <a:solidFill>
                  <a:schemeClr val="tx1"/>
                </a:solidFill>
                <a:latin typeface="+mj-lt"/>
              </a:rPr>
              <a:t>List as many principles that you can think of.</a:t>
            </a:r>
          </a:p>
          <a:p>
            <a:pPr algn="ctr"/>
            <a:endParaRPr lang="en-GB" u="sng" dirty="0">
              <a:solidFill>
                <a:schemeClr val="tx1"/>
              </a:solidFill>
              <a:latin typeface="+mj-lt"/>
            </a:endParaRPr>
          </a:p>
          <a:p>
            <a:pPr algn="ctr"/>
            <a:r>
              <a:rPr lang="en-GB" dirty="0">
                <a:solidFill>
                  <a:schemeClr val="tx1"/>
                </a:solidFill>
                <a:latin typeface="+mj-lt"/>
              </a:rPr>
              <a:t>………………………………………………………………………………………………………………………………………………………………………………………………………………………………………………………………………………………………………………………………………………………………………………………………………………………………………………………………………………………………………………………………………………………………………………………………………………………………………………………………………………………………………………………………………………………</a:t>
            </a:r>
          </a:p>
        </p:txBody>
      </p:sp>
      <p:sp>
        <p:nvSpPr>
          <p:cNvPr id="9" name="Rectangle 8">
            <a:extLst>
              <a:ext uri="{FF2B5EF4-FFF2-40B4-BE49-F238E27FC236}">
                <a16:creationId xmlns:a16="http://schemas.microsoft.com/office/drawing/2014/main" id="{425CE5B0-D993-4FAF-9619-11A01B8B747E}"/>
              </a:ext>
            </a:extLst>
          </p:cNvPr>
          <p:cNvSpPr/>
          <p:nvPr/>
        </p:nvSpPr>
        <p:spPr>
          <a:xfrm>
            <a:off x="252415" y="5059680"/>
            <a:ext cx="6304983" cy="1506012"/>
          </a:xfrm>
          <a:prstGeom prst="rect">
            <a:avLst/>
          </a:prstGeom>
          <a:solidFill>
            <a:schemeClr val="accent6">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are principles?</a:t>
            </a:r>
          </a:p>
          <a:p>
            <a:pPr algn="ctr"/>
            <a:endParaRPr lang="en-GB" u="sng" dirty="0">
              <a:solidFill>
                <a:schemeClr val="tx1"/>
              </a:solidFill>
              <a:latin typeface="+mj-lt"/>
            </a:endParaRPr>
          </a:p>
          <a:p>
            <a:pPr algn="ctr"/>
            <a:r>
              <a:rPr lang="en-GB" dirty="0">
                <a:solidFill>
                  <a:schemeClr val="tx1"/>
                </a:solidFill>
                <a:latin typeface="+mj-lt"/>
              </a:rPr>
              <a:t>Think about what organisations, businesses or the government should and shouldn’t do with your data!!</a:t>
            </a:r>
          </a:p>
        </p:txBody>
      </p:sp>
      <p:pic>
        <p:nvPicPr>
          <p:cNvPr id="2" name="Picture 1">
            <a:extLst>
              <a:ext uri="{FF2B5EF4-FFF2-40B4-BE49-F238E27FC236}">
                <a16:creationId xmlns:a16="http://schemas.microsoft.com/office/drawing/2014/main" id="{B494F351-B7F0-47AB-8B86-AA88DB54A424}"/>
              </a:ext>
            </a:extLst>
          </p:cNvPr>
          <p:cNvPicPr>
            <a:picLocks noChangeAspect="1"/>
          </p:cNvPicPr>
          <p:nvPr/>
        </p:nvPicPr>
        <p:blipFill>
          <a:blip r:embed="rId2"/>
          <a:stretch>
            <a:fillRect/>
          </a:stretch>
        </p:blipFill>
        <p:spPr>
          <a:xfrm>
            <a:off x="1105853" y="1718671"/>
            <a:ext cx="4365307" cy="2920787"/>
          </a:xfrm>
          <a:prstGeom prst="rect">
            <a:avLst/>
          </a:prstGeom>
        </p:spPr>
      </p:pic>
    </p:spTree>
    <p:extLst>
      <p:ext uri="{BB962C8B-B14F-4D97-AF65-F5344CB8AC3E}">
        <p14:creationId xmlns:p14="http://schemas.microsoft.com/office/powerpoint/2010/main" val="3149093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1384995"/>
          </a:xfrm>
          <a:prstGeom prst="rect">
            <a:avLst/>
          </a:prstGeom>
          <a:noFill/>
        </p:spPr>
        <p:txBody>
          <a:bodyPr wrap="square" rtlCol="0">
            <a:spAutoFit/>
          </a:bodyPr>
          <a:lstStyle/>
          <a:p>
            <a:r>
              <a:rPr lang="en-GB" sz="2400" b="1" u="sng" dirty="0">
                <a:latin typeface="+mj-lt"/>
              </a:rPr>
              <a:t>Data Protection Act</a:t>
            </a:r>
          </a:p>
          <a:p>
            <a:endParaRPr lang="en-GB" sz="2400" b="1" u="sng" dirty="0">
              <a:latin typeface="+mj-lt"/>
            </a:endParaRPr>
          </a:p>
          <a:p>
            <a:r>
              <a:rPr lang="en-GB" dirty="0">
                <a:latin typeface="+mj-lt"/>
              </a:rPr>
              <a:t>The Data Protection Act 2018 controls how your personal information is used by organisations, businesses or the government.</a:t>
            </a:r>
          </a:p>
        </p:txBody>
      </p:sp>
      <p:sp>
        <p:nvSpPr>
          <p:cNvPr id="18" name="Rectangle 17"/>
          <p:cNvSpPr/>
          <p:nvPr/>
        </p:nvSpPr>
        <p:spPr>
          <a:xfrm>
            <a:off x="6915150" y="909835"/>
            <a:ext cx="5024437" cy="357526"/>
          </a:xfrm>
          <a:prstGeom prst="rect">
            <a:avLst/>
          </a:prstGeom>
          <a:solidFill>
            <a:schemeClr val="tx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p:txBody>
      </p:sp>
      <p:sp>
        <p:nvSpPr>
          <p:cNvPr id="19" name="Rectangle 18"/>
          <p:cNvSpPr/>
          <p:nvPr/>
        </p:nvSpPr>
        <p:spPr>
          <a:xfrm>
            <a:off x="6915150" y="1448194"/>
            <a:ext cx="5024437" cy="511749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The Data Protection is made up of eight key principles. </a:t>
            </a:r>
          </a:p>
          <a:p>
            <a:pPr algn="ctr"/>
            <a:endParaRPr lang="en-GB" u="sng" dirty="0">
              <a:solidFill>
                <a:schemeClr val="tx1"/>
              </a:solidFill>
              <a:latin typeface="+mj-lt"/>
            </a:endParaRPr>
          </a:p>
          <a:p>
            <a:pPr algn="ctr"/>
            <a:r>
              <a:rPr lang="en-GB" u="sng" dirty="0">
                <a:solidFill>
                  <a:schemeClr val="tx1"/>
                </a:solidFill>
                <a:latin typeface="+mj-lt"/>
              </a:rPr>
              <a:t>List as many principles that you can think of.</a:t>
            </a:r>
          </a:p>
          <a:p>
            <a:pPr algn="ctr"/>
            <a:endParaRPr lang="en-GB" sz="2000" u="sng" dirty="0">
              <a:solidFill>
                <a:schemeClr val="tx1"/>
              </a:solidFill>
              <a:latin typeface="+mj-lt"/>
            </a:endParaRPr>
          </a:p>
          <a:p>
            <a:pPr algn="ctr"/>
            <a:r>
              <a:rPr lang="en-GB" sz="2000" dirty="0">
                <a:solidFill>
                  <a:srgbClr val="000000"/>
                </a:solidFill>
                <a:latin typeface="+mj-lt"/>
              </a:rPr>
              <a:t>Lawfulness, Fairness and Transparency</a:t>
            </a:r>
          </a:p>
          <a:p>
            <a:pPr algn="ctr"/>
            <a:r>
              <a:rPr lang="en-GB" sz="2000" dirty="0">
                <a:solidFill>
                  <a:srgbClr val="000000"/>
                </a:solidFill>
                <a:latin typeface="+mj-lt"/>
              </a:rPr>
              <a:t>Purpose limitation</a:t>
            </a:r>
          </a:p>
          <a:p>
            <a:pPr algn="ctr"/>
            <a:r>
              <a:rPr lang="en-GB" sz="2000" dirty="0">
                <a:solidFill>
                  <a:srgbClr val="000000"/>
                </a:solidFill>
                <a:latin typeface="+mj-lt"/>
              </a:rPr>
              <a:t>Data minimisation</a:t>
            </a:r>
          </a:p>
          <a:p>
            <a:pPr algn="ctr"/>
            <a:r>
              <a:rPr lang="en-GB" sz="2000" dirty="0">
                <a:solidFill>
                  <a:srgbClr val="000000"/>
                </a:solidFill>
                <a:latin typeface="+mj-lt"/>
              </a:rPr>
              <a:t>Accuracy</a:t>
            </a:r>
          </a:p>
          <a:p>
            <a:pPr algn="ctr"/>
            <a:r>
              <a:rPr lang="en-GB" sz="2000" dirty="0">
                <a:solidFill>
                  <a:srgbClr val="000000"/>
                </a:solidFill>
                <a:latin typeface="+mj-lt"/>
              </a:rPr>
              <a:t>Storage limitation</a:t>
            </a:r>
          </a:p>
          <a:p>
            <a:pPr algn="ctr"/>
            <a:r>
              <a:rPr lang="en-GB" sz="2000" dirty="0">
                <a:solidFill>
                  <a:srgbClr val="000000"/>
                </a:solidFill>
                <a:latin typeface="+mj-lt"/>
              </a:rPr>
              <a:t>Integrity and Confidentiality</a:t>
            </a:r>
          </a:p>
          <a:p>
            <a:pPr algn="ctr"/>
            <a:r>
              <a:rPr lang="en-GB" sz="2000" dirty="0">
                <a:solidFill>
                  <a:srgbClr val="000000"/>
                </a:solidFill>
                <a:latin typeface="+mj-lt"/>
              </a:rPr>
              <a:t>Accountability</a:t>
            </a:r>
          </a:p>
        </p:txBody>
      </p:sp>
      <p:sp>
        <p:nvSpPr>
          <p:cNvPr id="9" name="Rectangle 8">
            <a:extLst>
              <a:ext uri="{FF2B5EF4-FFF2-40B4-BE49-F238E27FC236}">
                <a16:creationId xmlns:a16="http://schemas.microsoft.com/office/drawing/2014/main" id="{425CE5B0-D993-4FAF-9619-11A01B8B747E}"/>
              </a:ext>
            </a:extLst>
          </p:cNvPr>
          <p:cNvSpPr/>
          <p:nvPr/>
        </p:nvSpPr>
        <p:spPr>
          <a:xfrm>
            <a:off x="252415" y="5059680"/>
            <a:ext cx="6304983" cy="1506012"/>
          </a:xfrm>
          <a:prstGeom prst="rect">
            <a:avLst/>
          </a:prstGeom>
          <a:solidFill>
            <a:schemeClr val="accent6">
              <a:lumMod val="20000"/>
              <a:lumOff val="80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are principles?</a:t>
            </a:r>
          </a:p>
          <a:p>
            <a:pPr algn="ctr"/>
            <a:endParaRPr lang="en-GB" u="sng" dirty="0">
              <a:solidFill>
                <a:schemeClr val="tx1"/>
              </a:solidFill>
              <a:latin typeface="+mj-lt"/>
            </a:endParaRPr>
          </a:p>
          <a:p>
            <a:pPr algn="ctr"/>
            <a:r>
              <a:rPr lang="en-GB" dirty="0">
                <a:solidFill>
                  <a:schemeClr val="tx1"/>
                </a:solidFill>
                <a:latin typeface="+mj-lt"/>
              </a:rPr>
              <a:t>Think about what organisations, businesses or the government should and shouldn’t do with your data!!</a:t>
            </a:r>
          </a:p>
        </p:txBody>
      </p:sp>
      <p:pic>
        <p:nvPicPr>
          <p:cNvPr id="2" name="Picture 1">
            <a:extLst>
              <a:ext uri="{FF2B5EF4-FFF2-40B4-BE49-F238E27FC236}">
                <a16:creationId xmlns:a16="http://schemas.microsoft.com/office/drawing/2014/main" id="{B494F351-B7F0-47AB-8B86-AA88DB54A424}"/>
              </a:ext>
            </a:extLst>
          </p:cNvPr>
          <p:cNvPicPr>
            <a:picLocks noChangeAspect="1"/>
          </p:cNvPicPr>
          <p:nvPr/>
        </p:nvPicPr>
        <p:blipFill>
          <a:blip r:embed="rId2"/>
          <a:stretch>
            <a:fillRect/>
          </a:stretch>
        </p:blipFill>
        <p:spPr>
          <a:xfrm>
            <a:off x="1105853" y="1718671"/>
            <a:ext cx="4365307" cy="2920787"/>
          </a:xfrm>
          <a:prstGeom prst="rect">
            <a:avLst/>
          </a:prstGeom>
        </p:spPr>
      </p:pic>
    </p:spTree>
    <p:extLst>
      <p:ext uri="{BB962C8B-B14F-4D97-AF65-F5344CB8AC3E}">
        <p14:creationId xmlns:p14="http://schemas.microsoft.com/office/powerpoint/2010/main" val="3273377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1384995"/>
          </a:xfrm>
          <a:prstGeom prst="rect">
            <a:avLst/>
          </a:prstGeom>
          <a:noFill/>
        </p:spPr>
        <p:txBody>
          <a:bodyPr wrap="square" rtlCol="0">
            <a:spAutoFit/>
          </a:bodyPr>
          <a:lstStyle/>
          <a:p>
            <a:r>
              <a:rPr lang="en-GB" sz="2400" b="1" u="sng" dirty="0">
                <a:latin typeface="+mj-lt"/>
              </a:rPr>
              <a:t>Match them up</a:t>
            </a:r>
          </a:p>
          <a:p>
            <a:endParaRPr lang="en-GB" sz="2400" b="1" u="sng" dirty="0">
              <a:latin typeface="+mj-lt"/>
            </a:endParaRPr>
          </a:p>
          <a:p>
            <a:r>
              <a:rPr lang="en-GB" dirty="0">
                <a:latin typeface="+mj-lt"/>
              </a:rPr>
              <a:t>Match the example to the Data Protection principle. The first one has been done for you.</a:t>
            </a:r>
          </a:p>
        </p:txBody>
      </p:sp>
      <p:graphicFrame>
        <p:nvGraphicFramePr>
          <p:cNvPr id="4" name="Table 3">
            <a:extLst>
              <a:ext uri="{FF2B5EF4-FFF2-40B4-BE49-F238E27FC236}">
                <a16:creationId xmlns:a16="http://schemas.microsoft.com/office/drawing/2014/main" id="{4AE4A31D-B537-4474-9026-A7F5D5435220}"/>
              </a:ext>
            </a:extLst>
          </p:cNvPr>
          <p:cNvGraphicFramePr>
            <a:graphicFrameLocks noGrp="1"/>
          </p:cNvGraphicFramePr>
          <p:nvPr>
            <p:extLst>
              <p:ext uri="{D42A27DB-BD31-4B8C-83A1-F6EECF244321}">
                <p14:modId xmlns:p14="http://schemas.microsoft.com/office/powerpoint/2010/main" val="1715652"/>
              </p:ext>
            </p:extLst>
          </p:nvPr>
        </p:nvGraphicFramePr>
        <p:xfrm>
          <a:off x="812800" y="1649306"/>
          <a:ext cx="10739121" cy="4256406"/>
        </p:xfrm>
        <a:graphic>
          <a:graphicData uri="http://schemas.openxmlformats.org/drawingml/2006/table">
            <a:tbl>
              <a:tblPr firstRow="1" bandRow="1">
                <a:tableStyleId>{5940675A-B579-460E-94D1-54222C63F5DA}</a:tableStyleId>
              </a:tblPr>
              <a:tblGrid>
                <a:gridCol w="3957320">
                  <a:extLst>
                    <a:ext uri="{9D8B030D-6E8A-4147-A177-3AD203B41FA5}">
                      <a16:colId xmlns:a16="http://schemas.microsoft.com/office/drawing/2014/main" val="3930934060"/>
                    </a:ext>
                  </a:extLst>
                </a:gridCol>
                <a:gridCol w="1249680">
                  <a:extLst>
                    <a:ext uri="{9D8B030D-6E8A-4147-A177-3AD203B41FA5}">
                      <a16:colId xmlns:a16="http://schemas.microsoft.com/office/drawing/2014/main" val="1732655600"/>
                    </a:ext>
                  </a:extLst>
                </a:gridCol>
                <a:gridCol w="5532121">
                  <a:extLst>
                    <a:ext uri="{9D8B030D-6E8A-4147-A177-3AD203B41FA5}">
                      <a16:colId xmlns:a16="http://schemas.microsoft.com/office/drawing/2014/main" val="4153245413"/>
                    </a:ext>
                  </a:extLst>
                </a:gridCol>
              </a:tblGrid>
              <a:tr h="565362">
                <a:tc>
                  <a:txBody>
                    <a:bodyPr/>
                    <a:lstStyle/>
                    <a:p>
                      <a:r>
                        <a:rPr lang="en-GB" dirty="0">
                          <a:latin typeface="+mj-lt"/>
                        </a:rPr>
                        <a:t>1. Lawful, Fairness and Transparency</a:t>
                      </a:r>
                    </a:p>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A. Must not keep personal data for longer than you need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813263"/>
                  </a:ext>
                </a:extLst>
              </a:tr>
              <a:tr h="565362">
                <a:tc>
                  <a:txBody>
                    <a:bodyPr/>
                    <a:lstStyle/>
                    <a:p>
                      <a:r>
                        <a:rPr lang="en-GB" dirty="0">
                          <a:latin typeface="+mj-lt"/>
                        </a:rPr>
                        <a:t>2. Purpose limitation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B. Personal data must be used for what it’s intended for.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4994169"/>
                  </a:ext>
                </a:extLst>
              </a:tr>
              <a:tr h="565362">
                <a:tc>
                  <a:txBody>
                    <a:bodyPr/>
                    <a:lstStyle/>
                    <a:p>
                      <a:r>
                        <a:rPr lang="en-GB" dirty="0">
                          <a:latin typeface="+mj-lt"/>
                        </a:rPr>
                        <a:t>3. Data minimisation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C. Ensure that you have appropriate security measures in place to protect the personal data you hold.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5622625"/>
                  </a:ext>
                </a:extLst>
              </a:tr>
              <a:tr h="565362">
                <a:tc>
                  <a:txBody>
                    <a:bodyPr/>
                    <a:lstStyle/>
                    <a:p>
                      <a:r>
                        <a:rPr lang="en-GB" dirty="0">
                          <a:latin typeface="+mj-lt"/>
                        </a:rPr>
                        <a:t>4. Accuracy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D. Must be open and honest on how data is stored and processed.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1242991"/>
                  </a:ext>
                </a:extLst>
              </a:tr>
              <a:tr h="565362">
                <a:tc>
                  <a:txBody>
                    <a:bodyPr/>
                    <a:lstStyle/>
                    <a:p>
                      <a:r>
                        <a:rPr lang="en-GB" dirty="0">
                          <a:latin typeface="+mj-lt"/>
                        </a:rPr>
                        <a:t>5. Storage limitation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E. Take responsibility for what you do with personal data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77241553"/>
                  </a:ext>
                </a:extLst>
              </a:tr>
              <a:tr h="565362">
                <a:tc>
                  <a:txBody>
                    <a:bodyPr/>
                    <a:lstStyle/>
                    <a:p>
                      <a:r>
                        <a:rPr lang="en-GB" dirty="0">
                          <a:latin typeface="+mj-lt"/>
                        </a:rPr>
                        <a:t>6. Integrity and Confidentiality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F. Data used should be adequate, relevant and necessary.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8286095"/>
                  </a:ext>
                </a:extLst>
              </a:tr>
              <a:tr h="565362">
                <a:tc>
                  <a:txBody>
                    <a:bodyPr/>
                    <a:lstStyle/>
                    <a:p>
                      <a:r>
                        <a:rPr lang="en-GB" dirty="0">
                          <a:latin typeface="+mj-lt"/>
                        </a:rPr>
                        <a:t>7. Accountability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G. Data stored must be correct and any incorrect data should be correct/erased.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629151"/>
                  </a:ext>
                </a:extLst>
              </a:tr>
            </a:tbl>
          </a:graphicData>
        </a:graphic>
      </p:graphicFrame>
      <p:cxnSp>
        <p:nvCxnSpPr>
          <p:cNvPr id="24" name="Straight Arrow Connector 23">
            <a:extLst>
              <a:ext uri="{FF2B5EF4-FFF2-40B4-BE49-F238E27FC236}">
                <a16:creationId xmlns:a16="http://schemas.microsoft.com/office/drawing/2014/main" id="{F00203E0-1DFA-4004-B49C-6B9FF2CEF61A}"/>
              </a:ext>
            </a:extLst>
          </p:cNvPr>
          <p:cNvCxnSpPr>
            <a:cxnSpLocks/>
          </p:cNvCxnSpPr>
          <p:nvPr/>
        </p:nvCxnSpPr>
        <p:spPr>
          <a:xfrm>
            <a:off x="4754880" y="1920240"/>
            <a:ext cx="1341120" cy="19354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1204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43440" cy="1384995"/>
          </a:xfrm>
          <a:prstGeom prst="rect">
            <a:avLst/>
          </a:prstGeom>
          <a:noFill/>
        </p:spPr>
        <p:txBody>
          <a:bodyPr wrap="square" rtlCol="0">
            <a:spAutoFit/>
          </a:bodyPr>
          <a:lstStyle/>
          <a:p>
            <a:r>
              <a:rPr lang="en-GB" sz="2400" b="1" u="sng" dirty="0">
                <a:latin typeface="+mj-lt"/>
              </a:rPr>
              <a:t>Match them up</a:t>
            </a:r>
          </a:p>
          <a:p>
            <a:endParaRPr lang="en-GB" sz="2400" b="1" u="sng" dirty="0">
              <a:latin typeface="+mj-lt"/>
            </a:endParaRPr>
          </a:p>
          <a:p>
            <a:r>
              <a:rPr lang="en-GB" dirty="0">
                <a:latin typeface="+mj-lt"/>
              </a:rPr>
              <a:t>Match the example to the Data Protection principle. The first one has been done for you.</a:t>
            </a:r>
          </a:p>
        </p:txBody>
      </p:sp>
      <p:graphicFrame>
        <p:nvGraphicFramePr>
          <p:cNvPr id="4" name="Table 3">
            <a:extLst>
              <a:ext uri="{FF2B5EF4-FFF2-40B4-BE49-F238E27FC236}">
                <a16:creationId xmlns:a16="http://schemas.microsoft.com/office/drawing/2014/main" id="{4AE4A31D-B537-4474-9026-A7F5D5435220}"/>
              </a:ext>
            </a:extLst>
          </p:cNvPr>
          <p:cNvGraphicFramePr>
            <a:graphicFrameLocks noGrp="1"/>
          </p:cNvGraphicFramePr>
          <p:nvPr>
            <p:extLst>
              <p:ext uri="{D42A27DB-BD31-4B8C-83A1-F6EECF244321}">
                <p14:modId xmlns:p14="http://schemas.microsoft.com/office/powerpoint/2010/main" val="1774035585"/>
              </p:ext>
            </p:extLst>
          </p:nvPr>
        </p:nvGraphicFramePr>
        <p:xfrm>
          <a:off x="812800" y="1649306"/>
          <a:ext cx="10739121" cy="4256406"/>
        </p:xfrm>
        <a:graphic>
          <a:graphicData uri="http://schemas.openxmlformats.org/drawingml/2006/table">
            <a:tbl>
              <a:tblPr firstRow="1" bandRow="1">
                <a:tableStyleId>{5940675A-B579-460E-94D1-54222C63F5DA}</a:tableStyleId>
              </a:tblPr>
              <a:tblGrid>
                <a:gridCol w="3957320">
                  <a:extLst>
                    <a:ext uri="{9D8B030D-6E8A-4147-A177-3AD203B41FA5}">
                      <a16:colId xmlns:a16="http://schemas.microsoft.com/office/drawing/2014/main" val="3930934060"/>
                    </a:ext>
                  </a:extLst>
                </a:gridCol>
                <a:gridCol w="1249680">
                  <a:extLst>
                    <a:ext uri="{9D8B030D-6E8A-4147-A177-3AD203B41FA5}">
                      <a16:colId xmlns:a16="http://schemas.microsoft.com/office/drawing/2014/main" val="1732655600"/>
                    </a:ext>
                  </a:extLst>
                </a:gridCol>
                <a:gridCol w="5532121">
                  <a:extLst>
                    <a:ext uri="{9D8B030D-6E8A-4147-A177-3AD203B41FA5}">
                      <a16:colId xmlns:a16="http://schemas.microsoft.com/office/drawing/2014/main" val="4153245413"/>
                    </a:ext>
                  </a:extLst>
                </a:gridCol>
              </a:tblGrid>
              <a:tr h="565362">
                <a:tc>
                  <a:txBody>
                    <a:bodyPr/>
                    <a:lstStyle/>
                    <a:p>
                      <a:r>
                        <a:rPr lang="en-GB" dirty="0">
                          <a:latin typeface="+mj-lt"/>
                        </a:rPr>
                        <a:t>1. Lawful, Fairness and Transparency</a:t>
                      </a:r>
                    </a:p>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A. Must not keep personal data for longer than you need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813263"/>
                  </a:ext>
                </a:extLst>
              </a:tr>
              <a:tr h="565362">
                <a:tc>
                  <a:txBody>
                    <a:bodyPr/>
                    <a:lstStyle/>
                    <a:p>
                      <a:r>
                        <a:rPr lang="en-GB" dirty="0">
                          <a:latin typeface="+mj-lt"/>
                        </a:rPr>
                        <a:t>2. Purpose limitation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B. Personal data must be used for what it’s intended for.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4994169"/>
                  </a:ext>
                </a:extLst>
              </a:tr>
              <a:tr h="565362">
                <a:tc>
                  <a:txBody>
                    <a:bodyPr/>
                    <a:lstStyle/>
                    <a:p>
                      <a:r>
                        <a:rPr lang="en-GB" dirty="0">
                          <a:latin typeface="+mj-lt"/>
                        </a:rPr>
                        <a:t>3. Data minimisation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C. Ensure that you have appropriate security measures in place to protect the personal data you hold.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5622625"/>
                  </a:ext>
                </a:extLst>
              </a:tr>
              <a:tr h="565362">
                <a:tc>
                  <a:txBody>
                    <a:bodyPr/>
                    <a:lstStyle/>
                    <a:p>
                      <a:r>
                        <a:rPr lang="en-GB" dirty="0">
                          <a:latin typeface="+mj-lt"/>
                        </a:rPr>
                        <a:t>4. Accuracy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D. Must be open and honest on how data is stored and processed.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1242991"/>
                  </a:ext>
                </a:extLst>
              </a:tr>
              <a:tr h="565362">
                <a:tc>
                  <a:txBody>
                    <a:bodyPr/>
                    <a:lstStyle/>
                    <a:p>
                      <a:r>
                        <a:rPr lang="en-GB" dirty="0">
                          <a:latin typeface="+mj-lt"/>
                        </a:rPr>
                        <a:t>5. Storage limitation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E. Take responsibility for what you do with personal data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77241553"/>
                  </a:ext>
                </a:extLst>
              </a:tr>
              <a:tr h="565362">
                <a:tc>
                  <a:txBody>
                    <a:bodyPr/>
                    <a:lstStyle/>
                    <a:p>
                      <a:r>
                        <a:rPr lang="en-GB" dirty="0">
                          <a:latin typeface="+mj-lt"/>
                        </a:rPr>
                        <a:t>6. Integrity and Confidentiality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F. Data used should be adequate, relevant and necessary.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8286095"/>
                  </a:ext>
                </a:extLst>
              </a:tr>
              <a:tr h="565362">
                <a:tc>
                  <a:txBody>
                    <a:bodyPr/>
                    <a:lstStyle/>
                    <a:p>
                      <a:r>
                        <a:rPr lang="en-GB" dirty="0">
                          <a:latin typeface="+mj-lt"/>
                        </a:rPr>
                        <a:t>7. Accountability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GB" dirty="0">
                          <a:latin typeface="+mj-lt"/>
                        </a:rPr>
                        <a:t>G. Data stored must be correct and any incorrect data should be correct/erased.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629151"/>
                  </a:ext>
                </a:extLst>
              </a:tr>
            </a:tbl>
          </a:graphicData>
        </a:graphic>
      </p:graphicFrame>
      <p:cxnSp>
        <p:nvCxnSpPr>
          <p:cNvPr id="5" name="Straight Arrow Connector 4">
            <a:extLst>
              <a:ext uri="{FF2B5EF4-FFF2-40B4-BE49-F238E27FC236}">
                <a16:creationId xmlns:a16="http://schemas.microsoft.com/office/drawing/2014/main" id="{768826E6-D249-4C9E-935A-A4299D2C99AA}"/>
              </a:ext>
            </a:extLst>
          </p:cNvPr>
          <p:cNvCxnSpPr>
            <a:cxnSpLocks/>
          </p:cNvCxnSpPr>
          <p:nvPr/>
        </p:nvCxnSpPr>
        <p:spPr>
          <a:xfrm>
            <a:off x="4754880" y="1920240"/>
            <a:ext cx="1341120" cy="194119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FF5FE9D-AB55-4C37-89A3-3C96DA94F409}"/>
              </a:ext>
            </a:extLst>
          </p:cNvPr>
          <p:cNvCxnSpPr>
            <a:cxnSpLocks/>
          </p:cNvCxnSpPr>
          <p:nvPr/>
        </p:nvCxnSpPr>
        <p:spPr>
          <a:xfrm>
            <a:off x="4754880" y="2575560"/>
            <a:ext cx="134112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6214999-FC41-480C-9E02-AA077293F500}"/>
              </a:ext>
            </a:extLst>
          </p:cNvPr>
          <p:cNvCxnSpPr>
            <a:cxnSpLocks/>
          </p:cNvCxnSpPr>
          <p:nvPr/>
        </p:nvCxnSpPr>
        <p:spPr>
          <a:xfrm>
            <a:off x="4754880" y="3169920"/>
            <a:ext cx="1341120" cy="189833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8CF84DE-C0C5-49A6-BA7C-72D6C2C50065}"/>
              </a:ext>
            </a:extLst>
          </p:cNvPr>
          <p:cNvCxnSpPr>
            <a:cxnSpLocks/>
          </p:cNvCxnSpPr>
          <p:nvPr/>
        </p:nvCxnSpPr>
        <p:spPr>
          <a:xfrm>
            <a:off x="4612598" y="3740150"/>
            <a:ext cx="1483402" cy="192246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265442F-B777-4B68-8602-F674A84CD8DA}"/>
              </a:ext>
            </a:extLst>
          </p:cNvPr>
          <p:cNvCxnSpPr>
            <a:cxnSpLocks/>
          </p:cNvCxnSpPr>
          <p:nvPr/>
        </p:nvCxnSpPr>
        <p:spPr>
          <a:xfrm flipV="1">
            <a:off x="4612598" y="1920240"/>
            <a:ext cx="1483402" cy="251142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D897D2C-8704-42DC-B2ED-6AF279B342A6}"/>
              </a:ext>
            </a:extLst>
          </p:cNvPr>
          <p:cNvCxnSpPr>
            <a:cxnSpLocks/>
          </p:cNvCxnSpPr>
          <p:nvPr/>
        </p:nvCxnSpPr>
        <p:spPr>
          <a:xfrm flipV="1">
            <a:off x="4612598" y="3169920"/>
            <a:ext cx="1483402" cy="1831976"/>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F84F285-B61A-4756-87AC-325F7DC1E128}"/>
              </a:ext>
            </a:extLst>
          </p:cNvPr>
          <p:cNvCxnSpPr>
            <a:cxnSpLocks/>
          </p:cNvCxnSpPr>
          <p:nvPr/>
        </p:nvCxnSpPr>
        <p:spPr>
          <a:xfrm flipV="1">
            <a:off x="4612598" y="4431666"/>
            <a:ext cx="1483402" cy="1206818"/>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953138"/>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1033</Words>
  <Application>Microsoft Office PowerPoint</Application>
  <PresentationFormat>Widescreen</PresentationFormat>
  <Paragraphs>153</Paragraphs>
  <Slides>12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2021-07-04T09:36:56Z</dcterms:modified>
</cp:coreProperties>
</file>